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69" r:id="rId23"/>
    <p:sldId id="271" r:id="rId2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7" d="100"/>
          <a:sy n="147" d="100"/>
        </p:scale>
        <p:origin x="5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708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EBFD2-7C82-83CE-B19A-4E8D523E5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318596-EFDE-D428-B26A-2A1D1485EC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6494A3-6634-C1AD-D0B0-28E4E4A827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08CD08-53EA-5D7E-1DFF-A1F86F9E4A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26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220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busra.akgunezin@meb.gov.tr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8B1A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5143500"/>
          </a:xfrm>
          <a:prstGeom prst="rect">
            <a:avLst/>
          </a:prstGeom>
          <a:solidFill>
            <a:srgbClr val="6B1221"/>
          </a:solidFill>
          <a:ln w="12700">
            <a:solidFill>
              <a:srgbClr val="6B1221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320040" y="0"/>
            <a:ext cx="8823960" cy="73152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/>
          <p:cNvSpPr/>
          <p:nvPr/>
        </p:nvSpPr>
        <p:spPr>
          <a:xfrm>
            <a:off x="7132320" y="-457200"/>
            <a:ext cx="2560320" cy="2560320"/>
          </a:xfrm>
          <a:prstGeom prst="ellipse">
            <a:avLst/>
          </a:prstGeom>
          <a:solidFill>
            <a:srgbClr val="9B2A3C">
              <a:alpha val="60000"/>
            </a:srgbClr>
          </a:solidFill>
          <a:ln w="12700">
            <a:solidFill>
              <a:srgbClr val="9B2A3C">
                <a:alpha val="6000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Shape 3"/>
          <p:cNvSpPr/>
          <p:nvPr/>
        </p:nvSpPr>
        <p:spPr>
          <a:xfrm>
            <a:off x="7589520" y="0"/>
            <a:ext cx="1828800" cy="1828800"/>
          </a:xfrm>
          <a:prstGeom prst="ellipse">
            <a:avLst/>
          </a:prstGeom>
          <a:solidFill>
            <a:srgbClr val="B03345">
              <a:alpha val="50000"/>
            </a:srgbClr>
          </a:solidFill>
          <a:ln w="12700">
            <a:solidFill>
              <a:srgbClr val="B03345">
                <a:alpha val="5000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502920" y="1005840"/>
            <a:ext cx="7772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kern="0" spc="300" dirty="0">
                <a:solidFill>
                  <a:srgbClr val="E8B4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HİZMET İÇİ EĞİTİM  ·  NİSAN 2025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502920" y="1417320"/>
            <a:ext cx="713232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Ebeveynlerle</a:t>
            </a:r>
            <a:endParaRPr lang="en-US" sz="3800" dirty="0"/>
          </a:p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Dil Öğrenme</a:t>
            </a:r>
            <a:endParaRPr lang="en-US" sz="3800" dirty="0"/>
          </a:p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Sürecinin Desteklenmesi</a:t>
            </a:r>
            <a:endParaRPr lang="en-US" sz="3800" dirty="0"/>
          </a:p>
        </p:txBody>
      </p:sp>
      <p:sp>
        <p:nvSpPr>
          <p:cNvPr id="8" name="Shape 6"/>
          <p:cNvSpPr/>
          <p:nvPr/>
        </p:nvSpPr>
        <p:spPr>
          <a:xfrm>
            <a:off x="502920" y="3840480"/>
            <a:ext cx="2926080" cy="45720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502920" y="4023360"/>
            <a:ext cx="7772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200" i="1" dirty="0">
                <a:solidFill>
                  <a:srgbClr val="E8D8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Dr. Büşra AKGÜN EZİN| Millî Eğitim Uzmanı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502920" y="4572000"/>
            <a:ext cx="7772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CC9F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Yurt Dışı Eğitim Dairesi – Milli Eğitim Bakanlığı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D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"TÜRKÇE KONUŞMAK İSTEMİYORUM!" – DİRENÇLE BAŞA ÇIKMAK</a:t>
            </a:r>
            <a:endParaRPr lang="en-US" sz="1850" dirty="0"/>
          </a:p>
        </p:txBody>
      </p:sp>
      <p:sp>
        <p:nvSpPr>
          <p:cNvPr id="4" name="Shape 2"/>
          <p:cNvSpPr/>
          <p:nvPr/>
        </p:nvSpPr>
        <p:spPr>
          <a:xfrm>
            <a:off x="274320" y="987552"/>
            <a:ext cx="3931920" cy="384048"/>
          </a:xfrm>
          <a:prstGeom prst="rect">
            <a:avLst/>
          </a:prstGeom>
          <a:solidFill>
            <a:srgbClr val="B71C1C"/>
          </a:solidFill>
          <a:ln w="12700">
            <a:solidFill>
              <a:srgbClr val="B71C1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365760" y="1014984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❗  DİRENÇ NEDENLERİ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20040" y="1444752"/>
            <a:ext cx="384048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Akranlarından farklı hissetme, dışlanma korkusu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Çoğunluk dilinde daha rahat &amp; güçlü hissetme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Okul ortamının baskısı; öğretmen tutumu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Kimlik çatışması – "Ben buradan değil miyim?"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Dil hataları yapma kaygısı ve utanç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4572000" y="987552"/>
            <a:ext cx="4206240" cy="384048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4663440" y="1014984"/>
            <a:ext cx="40233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✅  ÖĞRETMENİN VELİYE TAVSİYELERİ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617720" y="1444752"/>
            <a:ext cx="4096512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Dili emretmek değil, davet etmek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İki dilli olmayı ayrıcalık olarak çerçevelemek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Türkçe konuşulan eğlenceli aktiviteler planlamak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Hata yapımını normalleştirmek; alay etmemek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 kimliğiyle gurur duyan rol modeller göstermek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274320" y="3566160"/>
            <a:ext cx="8595360" cy="118872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457200" y="3657600"/>
            <a:ext cx="8046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C499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🔑  Araştırmalar ne diyor?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57200" y="3977640"/>
            <a:ext cx="8046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"Bir dili öğrenmek için en güçlü motivasyon gerçek ihtiyaç duymaktır; büyükanne ve büyükbabayla iletişim, Türk arkadaşlarla ilişki ve kültürel kimlik bu motivasyonun doğal kaynakları olabilir."</a:t>
            </a:r>
            <a:endParaRPr lang="en-US" sz="11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ETKİLİ VELİ TOPLANTISI NASIL YÜRÜTÜLÜR?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960120" y="1051560"/>
            <a:ext cx="54864" cy="3749040"/>
          </a:xfrm>
          <a:prstGeom prst="rect">
            <a:avLst/>
          </a:prstGeom>
          <a:solidFill>
            <a:srgbClr val="DDD5C5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Shape 3"/>
          <p:cNvSpPr/>
          <p:nvPr/>
        </p:nvSpPr>
        <p:spPr>
          <a:xfrm>
            <a:off x="658368" y="1051560"/>
            <a:ext cx="411480" cy="411480"/>
          </a:xfrm>
          <a:prstGeom prst="ellipse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58368" y="105156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1234440" y="1005840"/>
            <a:ext cx="7589520" cy="658368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Shape 6"/>
          <p:cNvSpPr/>
          <p:nvPr/>
        </p:nvSpPr>
        <p:spPr>
          <a:xfrm>
            <a:off x="1234440" y="1005840"/>
            <a:ext cx="64008" cy="658368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1389888" y="1060704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8B1A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Hazırlık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3246120" y="1078992"/>
            <a:ext cx="5394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Çocuğun dil profilini belgeleyin. Güçlü yönleri ve gelişim alanlarını belirleyin.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658368" y="1828800"/>
            <a:ext cx="411480" cy="411480"/>
          </a:xfrm>
          <a:prstGeom prst="ellipse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658368" y="182880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1234440" y="1783080"/>
            <a:ext cx="7589520" cy="658368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Shape 12"/>
          <p:cNvSpPr/>
          <p:nvPr/>
        </p:nvSpPr>
        <p:spPr>
          <a:xfrm>
            <a:off x="1234440" y="1783080"/>
            <a:ext cx="64008" cy="6583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1389888" y="1837944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565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Açılış &amp; Empati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3246120" y="1856232"/>
            <a:ext cx="5394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Velinin kaygılarını dinleyin. "Türkçeyi sürdürmek zor" diyenleri yargılamayın.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58368" y="2606040"/>
            <a:ext cx="411480" cy="411480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658368" y="2606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1234440" y="2560320"/>
            <a:ext cx="7589520" cy="658368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Shape 18"/>
          <p:cNvSpPr/>
          <p:nvPr/>
        </p:nvSpPr>
        <p:spPr>
          <a:xfrm>
            <a:off x="1234440" y="2560320"/>
            <a:ext cx="64008" cy="658368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1389888" y="2615184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D3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Somut Öneri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3246120" y="2633472"/>
            <a:ext cx="5394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Haftada 2-3 aktivite önerisini yazılı verin. Aşırı yüklemeyin; küçük adımlar önemseyicidir.</a:t>
            </a:r>
            <a:endParaRPr lang="en-US" sz="1150" dirty="0"/>
          </a:p>
        </p:txBody>
      </p:sp>
      <p:sp>
        <p:nvSpPr>
          <p:cNvPr id="23" name="Shape 21"/>
          <p:cNvSpPr/>
          <p:nvPr/>
        </p:nvSpPr>
        <p:spPr>
          <a:xfrm>
            <a:off x="658368" y="3383280"/>
            <a:ext cx="411480" cy="41148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4" name="Text 22"/>
          <p:cNvSpPr/>
          <p:nvPr/>
        </p:nvSpPr>
        <p:spPr>
          <a:xfrm>
            <a:off x="658368" y="338328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1234440" y="3337560"/>
            <a:ext cx="7589520" cy="658368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6" name="Shape 24"/>
          <p:cNvSpPr/>
          <p:nvPr/>
        </p:nvSpPr>
        <p:spPr>
          <a:xfrm>
            <a:off x="1234440" y="3337560"/>
            <a:ext cx="64008" cy="658368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Text 25"/>
          <p:cNvSpPr/>
          <p:nvPr/>
        </p:nvSpPr>
        <p:spPr>
          <a:xfrm>
            <a:off x="1389888" y="3392424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510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Hedef Belirleme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3246120" y="3410712"/>
            <a:ext cx="5394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Veli ile birlikte dönemlik, ölçülebilir bir dil hedefi oluşturun.</a:t>
            </a:r>
            <a:endParaRPr lang="en-US" sz="1150" dirty="0"/>
          </a:p>
        </p:txBody>
      </p:sp>
      <p:sp>
        <p:nvSpPr>
          <p:cNvPr id="29" name="Shape 27"/>
          <p:cNvSpPr/>
          <p:nvPr/>
        </p:nvSpPr>
        <p:spPr>
          <a:xfrm>
            <a:off x="658368" y="4160520"/>
            <a:ext cx="411480" cy="411480"/>
          </a:xfrm>
          <a:prstGeom prst="ellipse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0" name="Text 28"/>
          <p:cNvSpPr/>
          <p:nvPr/>
        </p:nvSpPr>
        <p:spPr>
          <a:xfrm>
            <a:off x="658368" y="416052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300" dirty="0"/>
          </a:p>
        </p:txBody>
      </p:sp>
      <p:sp>
        <p:nvSpPr>
          <p:cNvPr id="31" name="Shape 29"/>
          <p:cNvSpPr/>
          <p:nvPr/>
        </p:nvSpPr>
        <p:spPr>
          <a:xfrm>
            <a:off x="1234440" y="4114800"/>
            <a:ext cx="7589520" cy="658368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2" name="Shape 30"/>
          <p:cNvSpPr/>
          <p:nvPr/>
        </p:nvSpPr>
        <p:spPr>
          <a:xfrm>
            <a:off x="1234440" y="4114800"/>
            <a:ext cx="64008" cy="658368"/>
          </a:xfrm>
          <a:prstGeom prst="rect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3" name="Text 31"/>
          <p:cNvSpPr/>
          <p:nvPr/>
        </p:nvSpPr>
        <p:spPr>
          <a:xfrm>
            <a:off x="1389888" y="4169664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6A1B9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Takip &amp; Kutlama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3246120" y="4187952"/>
            <a:ext cx="5394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İlerlemeyi haftalık olarak paylaşın; küçük başarıları bile kutlayın.</a:t>
            </a:r>
            <a:endParaRPr lang="en-US" sz="11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D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ULKEM YANIMDA PLATFORMUNDA VELİ KATILIMINI ARTIRMA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320040" y="1005840"/>
            <a:ext cx="192024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320040" y="1051560"/>
            <a:ext cx="19202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C499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16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320040" y="1545336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Ülke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441448" y="1005840"/>
            <a:ext cx="192024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2441448" y="1051560"/>
            <a:ext cx="19202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C499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125</a:t>
            </a:r>
            <a:endParaRPr lang="en-US" sz="2600" dirty="0"/>
          </a:p>
        </p:txBody>
      </p:sp>
      <p:sp>
        <p:nvSpPr>
          <p:cNvPr id="9" name="Text 7"/>
          <p:cNvSpPr/>
          <p:nvPr/>
        </p:nvSpPr>
        <p:spPr>
          <a:xfrm>
            <a:off x="2441448" y="1545336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Sınıf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562856" y="1005840"/>
            <a:ext cx="192024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4562856" y="1051560"/>
            <a:ext cx="19202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C499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98</a:t>
            </a:r>
            <a:endParaRPr lang="en-US" sz="2600" dirty="0"/>
          </a:p>
        </p:txBody>
      </p:sp>
      <p:sp>
        <p:nvSpPr>
          <p:cNvPr id="12" name="Text 10"/>
          <p:cNvSpPr/>
          <p:nvPr/>
        </p:nvSpPr>
        <p:spPr>
          <a:xfrm>
            <a:off x="4562856" y="1545336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Öğretmen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6684264" y="1005840"/>
            <a:ext cx="192024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6684264" y="1051560"/>
            <a:ext cx="19202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C499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2.300</a:t>
            </a:r>
            <a:endParaRPr lang="en-US" sz="2600" dirty="0"/>
          </a:p>
        </p:txBody>
      </p:sp>
      <p:sp>
        <p:nvSpPr>
          <p:cNvPr id="15" name="Text 13"/>
          <p:cNvSpPr/>
          <p:nvPr/>
        </p:nvSpPr>
        <p:spPr>
          <a:xfrm>
            <a:off x="6684264" y="1545336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Öğrenci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274320" y="2084832"/>
            <a:ext cx="8595360" cy="365760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365760" y="2121408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C499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Öğretmenin Yapabileceği Pratik Adımlar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274320" y="2542032"/>
            <a:ext cx="420624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Shape 17"/>
          <p:cNvSpPr/>
          <p:nvPr/>
        </p:nvSpPr>
        <p:spPr>
          <a:xfrm>
            <a:off x="274320" y="2542032"/>
            <a:ext cx="54864" cy="594360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Text 18"/>
          <p:cNvSpPr/>
          <p:nvPr/>
        </p:nvSpPr>
        <p:spPr>
          <a:xfrm>
            <a:off x="411480" y="2615184"/>
            <a:ext cx="3977640" cy="4480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📩  Dönem başı "Hoş Geldiniz" mesajı + dil destek rehberi gönder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663440" y="2542032"/>
            <a:ext cx="420624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2" name="Shape 20"/>
          <p:cNvSpPr/>
          <p:nvPr/>
        </p:nvSpPr>
        <p:spPr>
          <a:xfrm>
            <a:off x="4663440" y="2542032"/>
            <a:ext cx="54864" cy="594360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4800600" y="2615184"/>
            <a:ext cx="3977640" cy="4480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🎥  "Bu hafta sınıfta öğrendiklerimiz" özet videosu paylaş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274320" y="3255264"/>
            <a:ext cx="420624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5" name="Shape 23"/>
          <p:cNvSpPr/>
          <p:nvPr/>
        </p:nvSpPr>
        <p:spPr>
          <a:xfrm>
            <a:off x="274320" y="3255264"/>
            <a:ext cx="54864" cy="594360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6" name="Text 24"/>
          <p:cNvSpPr/>
          <p:nvPr/>
        </p:nvSpPr>
        <p:spPr>
          <a:xfrm>
            <a:off x="411480" y="3328416"/>
            <a:ext cx="3977640" cy="4480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📋  Her ders sonunda veliye 1 aktivite önerisi içeren kart yolla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4663440" y="3255264"/>
            <a:ext cx="420624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8" name="Shape 26"/>
          <p:cNvSpPr/>
          <p:nvPr/>
        </p:nvSpPr>
        <p:spPr>
          <a:xfrm>
            <a:off x="4663440" y="3255264"/>
            <a:ext cx="54864" cy="594360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9" name="Text 27"/>
          <p:cNvSpPr/>
          <p:nvPr/>
        </p:nvSpPr>
        <p:spPr>
          <a:xfrm>
            <a:off x="4800600" y="3328416"/>
            <a:ext cx="3977640" cy="4480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🏅  Çocuğun başarısını aile ile kutla – dijital sertifika / rozet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274320" y="3968496"/>
            <a:ext cx="420624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1" name="Shape 29"/>
          <p:cNvSpPr/>
          <p:nvPr/>
        </p:nvSpPr>
        <p:spPr>
          <a:xfrm>
            <a:off x="274320" y="3968496"/>
            <a:ext cx="54864" cy="594360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2" name="Text 30"/>
          <p:cNvSpPr/>
          <p:nvPr/>
        </p:nvSpPr>
        <p:spPr>
          <a:xfrm>
            <a:off x="411480" y="4041648"/>
            <a:ext cx="3977640" cy="4480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📅  Ayda bir veli sohbet odası aç; sorularını dinle &amp; yönlendir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4663440" y="3968496"/>
            <a:ext cx="420624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4" name="Shape 32"/>
          <p:cNvSpPr/>
          <p:nvPr/>
        </p:nvSpPr>
        <p:spPr>
          <a:xfrm>
            <a:off x="4663440" y="3968496"/>
            <a:ext cx="54864" cy="594360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5" name="Text 33"/>
          <p:cNvSpPr/>
          <p:nvPr/>
        </p:nvSpPr>
        <p:spPr>
          <a:xfrm>
            <a:off x="4800600" y="4041648"/>
            <a:ext cx="3977640" cy="4480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🌍  Kültür günleri &amp; özel günleri (23 Nisan, vb.) velilerle kutla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DİL, KÜLTÜR VE KİMLİK: KÖKLÜ OLMAK GÜÇLÜ OLMAKTIR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274320" y="1005840"/>
            <a:ext cx="8595360" cy="132588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73152" cy="132588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457200" y="1115568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2C2C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"Dil yalnızca iletişim aracı değildir; kültürün taşıyıcısıdır.</a:t>
            </a:r>
            <a:endParaRPr lang="en-US" sz="1350" dirty="0"/>
          </a:p>
          <a:p>
            <a:pPr marL="0" indent="0">
              <a:buNone/>
            </a:pPr>
            <a:r>
              <a:rPr lang="en-US" sz="1350" i="1" dirty="0">
                <a:solidFill>
                  <a:srgbClr val="2C2C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Yetişkinlerin çoğu, ebeveynlerinin dilini öğrenemedikleri için derin bir pişmanlık yaşar. Bu çocuklara o kapıyı açık tutmak bizim elimizdedir."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5943600" y="2331720"/>
            <a:ext cx="2926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8A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 PEaCH Projesi / AB Erasmus+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74320" y="2788920"/>
            <a:ext cx="2011680" cy="201168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274320" y="2852928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🎭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365760" y="3346704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499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 Masalları &amp; Edebiyatı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365760" y="3822192"/>
            <a:ext cx="1828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Nasreddin Hoca, Keloğlan – evrensel değerler Türkçe anlatılır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2450592" y="2788920"/>
            <a:ext cx="2011680" cy="201168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2450592" y="2852928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🎵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2542032" y="3346704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Müzik &amp; Halk Dansları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2542032" y="3822192"/>
            <a:ext cx="1828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Türküler, zeybek, horon – müzik dili en hızlı öğretir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626864" y="2788920"/>
            <a:ext cx="2011680" cy="201168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4626864" y="2852928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🍽️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4718304" y="3346704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C499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Mutfak &amp; Gelenekler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4718304" y="3822192"/>
            <a:ext cx="1828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Ramazan, Kurban Bayramı, 23 Nisan – ritüeller dili canlı tutar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6803136" y="2788920"/>
            <a:ext cx="2011680" cy="201168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6803136" y="2852928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🏛️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6894576" y="3346704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Tarih &amp; Coğrafya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6894576" y="3822192"/>
            <a:ext cx="18288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Anadolu medeniyetleri, coğrafi ve tarihi zenginlik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steps and steps&#10;&#10;AI-generated content may be incorrect.">
            <a:extLst>
              <a:ext uri="{FF2B5EF4-FFF2-40B4-BE49-F238E27FC236}">
                <a16:creationId xmlns:a16="http://schemas.microsoft.com/office/drawing/2014/main" id="{9465B9A7-E9A5-F4AB-8280-EBC2D0696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" t="-1" b="2592"/>
          <a:stretch>
            <a:fillRect/>
          </a:stretch>
        </p:blipFill>
        <p:spPr>
          <a:xfrm>
            <a:off x="10" y="962"/>
            <a:ext cx="9143990" cy="514253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909333-36D2-5A3C-84E4-D994B4EB3C96}"/>
              </a:ext>
            </a:extLst>
          </p:cNvPr>
          <p:cNvSpPr/>
          <p:nvPr/>
        </p:nvSpPr>
        <p:spPr>
          <a:xfrm>
            <a:off x="1562100" y="2305050"/>
            <a:ext cx="685800" cy="190500"/>
          </a:xfrm>
          <a:prstGeom prst="rect">
            <a:avLst/>
          </a:prstGeom>
          <a:solidFill>
            <a:srgbClr val="FAF5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0F6463-48CD-A4D1-D2CE-305A82BAB2D4}"/>
              </a:ext>
            </a:extLst>
          </p:cNvPr>
          <p:cNvSpPr/>
          <p:nvPr/>
        </p:nvSpPr>
        <p:spPr>
          <a:xfrm>
            <a:off x="6553200" y="2038350"/>
            <a:ext cx="685800" cy="266700"/>
          </a:xfrm>
          <a:prstGeom prst="rect">
            <a:avLst/>
          </a:prstGeom>
          <a:solidFill>
            <a:srgbClr val="FAF5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88D68D-9223-1C49-367F-442B9ABE3E6E}"/>
              </a:ext>
            </a:extLst>
          </p:cNvPr>
          <p:cNvSpPr txBox="1"/>
          <p:nvPr/>
        </p:nvSpPr>
        <p:spPr>
          <a:xfrm>
            <a:off x="1676400" y="2305050"/>
            <a:ext cx="800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>
                <a:solidFill>
                  <a:schemeClr val="accent2"/>
                </a:solidFill>
              </a:rPr>
              <a:t>İngilizce</a:t>
            </a:r>
            <a:endParaRPr sz="900" dirty="0">
              <a:solidFill>
                <a:schemeClr val="accent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2620AE-9482-DC27-0E61-E360BC0FE126}"/>
              </a:ext>
            </a:extLst>
          </p:cNvPr>
          <p:cNvSpPr txBox="1"/>
          <p:nvPr/>
        </p:nvSpPr>
        <p:spPr>
          <a:xfrm>
            <a:off x="6559146" y="2050972"/>
            <a:ext cx="800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>
                <a:solidFill>
                  <a:schemeClr val="accent2"/>
                </a:solidFill>
              </a:rPr>
              <a:t>İngilizce</a:t>
            </a:r>
            <a:endParaRPr sz="900" dirty="0">
              <a:solidFill>
                <a:schemeClr val="accent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37C0C9-105D-9958-20C2-06A79265A393}"/>
              </a:ext>
            </a:extLst>
          </p:cNvPr>
          <p:cNvSpPr/>
          <p:nvPr/>
        </p:nvSpPr>
        <p:spPr>
          <a:xfrm>
            <a:off x="1676400" y="3560118"/>
            <a:ext cx="914400" cy="190501"/>
          </a:xfrm>
          <a:prstGeom prst="rect">
            <a:avLst/>
          </a:prstGeom>
          <a:solidFill>
            <a:srgbClr val="F9F6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92059E-B86C-0DD4-EA0A-C96A001FA3DF}"/>
              </a:ext>
            </a:extLst>
          </p:cNvPr>
          <p:cNvSpPr/>
          <p:nvPr/>
        </p:nvSpPr>
        <p:spPr>
          <a:xfrm>
            <a:off x="3695700" y="3790950"/>
            <a:ext cx="1028700" cy="230833"/>
          </a:xfrm>
          <a:prstGeom prst="rect">
            <a:avLst/>
          </a:prstGeom>
          <a:solidFill>
            <a:srgbClr val="F9F6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169E86-192A-1304-23D1-92A17C71B22E}"/>
              </a:ext>
            </a:extLst>
          </p:cNvPr>
          <p:cNvSpPr txBox="1"/>
          <p:nvPr/>
        </p:nvSpPr>
        <p:spPr>
          <a:xfrm>
            <a:off x="1676400" y="3524563"/>
            <a:ext cx="914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İngilizceyi</a:t>
            </a:r>
            <a:endParaRPr sz="1300" dirty="0">
              <a:solidFill>
                <a:schemeClr val="tx1">
                  <a:lumMod val="85000"/>
                  <a:lumOff val="15000"/>
                </a:schemeClr>
              </a:solidFill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452DBE-5368-5EF4-9B74-361D6F035348}"/>
              </a:ext>
            </a:extLst>
          </p:cNvPr>
          <p:cNvSpPr txBox="1"/>
          <p:nvPr/>
        </p:nvSpPr>
        <p:spPr>
          <a:xfrm>
            <a:off x="3771329" y="3758362"/>
            <a:ext cx="10287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İngilizceye</a:t>
            </a:r>
            <a:endParaRPr sz="1300" dirty="0">
              <a:solidFill>
                <a:schemeClr val="tx1">
                  <a:lumMod val="85000"/>
                  <a:lumOff val="15000"/>
                </a:schemeClr>
              </a:solidFill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969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key with text and images&#10;&#10;AI-generated content may be incorrect.">
            <a:extLst>
              <a:ext uri="{FF2B5EF4-FFF2-40B4-BE49-F238E27FC236}">
                <a16:creationId xmlns:a16="http://schemas.microsoft.com/office/drawing/2014/main" id="{8D3A0E5D-6434-E569-FE3C-DBA07D6D1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" r="-1" b="-1"/>
          <a:stretch>
            <a:fillRect/>
          </a:stretch>
        </p:blipFill>
        <p:spPr>
          <a:xfrm>
            <a:off x="10" y="962"/>
            <a:ext cx="9143990" cy="514253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877F473-6C48-05F9-BE04-83C6561D0373}"/>
              </a:ext>
            </a:extLst>
          </p:cNvPr>
          <p:cNvSpPr/>
          <p:nvPr/>
        </p:nvSpPr>
        <p:spPr>
          <a:xfrm>
            <a:off x="8420100" y="4933950"/>
            <a:ext cx="722757" cy="209550"/>
          </a:xfrm>
          <a:prstGeom prst="rect">
            <a:avLst/>
          </a:prstGeom>
          <a:solidFill>
            <a:srgbClr val="ECE3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/>
          </a:p>
        </p:txBody>
      </p:sp>
    </p:spTree>
    <p:extLst>
      <p:ext uri="{BB962C8B-B14F-4D97-AF65-F5344CB8AC3E}">
        <p14:creationId xmlns:p14="http://schemas.microsoft.com/office/powerpoint/2010/main" val="31753196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two people&#10;&#10;AI-generated content may be incorrect.">
            <a:extLst>
              <a:ext uri="{FF2B5EF4-FFF2-40B4-BE49-F238E27FC236}">
                <a16:creationId xmlns:a16="http://schemas.microsoft.com/office/drawing/2014/main" id="{4F0179FA-1312-D060-72FD-456BF41DE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0" b="2593"/>
          <a:stretch>
            <a:fillRect/>
          </a:stretch>
        </p:blipFill>
        <p:spPr>
          <a:xfrm>
            <a:off x="10" y="962"/>
            <a:ext cx="9143990" cy="5142539"/>
          </a:xfrm>
          <a:prstGeom prst="rect">
            <a:avLst/>
          </a:prstGeom>
        </p:spPr>
      </p:pic>
      <p:pic>
        <p:nvPicPr>
          <p:cNvPr id="4" name="Picture 3" descr="A flag with stars and stripes&#10;&#10;AI-generated content may be incorrect.">
            <a:extLst>
              <a:ext uri="{FF2B5EF4-FFF2-40B4-BE49-F238E27FC236}">
                <a16:creationId xmlns:a16="http://schemas.microsoft.com/office/drawing/2014/main" id="{58C82C8A-A798-0579-9098-3AA6598D15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2000250"/>
            <a:ext cx="439731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64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hands&#10;&#10;AI-generated content may be incorrect.">
            <a:extLst>
              <a:ext uri="{FF2B5EF4-FFF2-40B4-BE49-F238E27FC236}">
                <a16:creationId xmlns:a16="http://schemas.microsoft.com/office/drawing/2014/main" id="{F5C3D509-FA4F-FD22-3068-914F5F76D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473" b="3333"/>
          <a:stretch>
            <a:fillRect/>
          </a:stretch>
        </p:blipFill>
        <p:spPr>
          <a:xfrm>
            <a:off x="10" y="962"/>
            <a:ext cx="914399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33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with text on it&#10;&#10;AI-generated content may be incorrect.">
            <a:extLst>
              <a:ext uri="{FF2B5EF4-FFF2-40B4-BE49-F238E27FC236}">
                <a16:creationId xmlns:a16="http://schemas.microsoft.com/office/drawing/2014/main" id="{09F53C9A-8E0D-90C2-E12A-318DCDF6D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1" r="-369" b="2592"/>
          <a:stretch>
            <a:fillRect/>
          </a:stretch>
        </p:blipFill>
        <p:spPr>
          <a:xfrm>
            <a:off x="10" y="962"/>
            <a:ext cx="9143990" cy="514253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663032E-3913-C9F1-9218-D7E0BBD68021}"/>
              </a:ext>
            </a:extLst>
          </p:cNvPr>
          <p:cNvSpPr/>
          <p:nvPr/>
        </p:nvSpPr>
        <p:spPr>
          <a:xfrm>
            <a:off x="4572000" y="1924050"/>
            <a:ext cx="800100" cy="152400"/>
          </a:xfrm>
          <a:prstGeom prst="rect">
            <a:avLst/>
          </a:prstGeom>
          <a:solidFill>
            <a:srgbClr val="F5F0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E7E513-00C3-3923-684F-7EC54159383E}"/>
              </a:ext>
            </a:extLst>
          </p:cNvPr>
          <p:cNvSpPr txBox="1"/>
          <p:nvPr/>
        </p:nvSpPr>
        <p:spPr>
          <a:xfrm>
            <a:off x="4572000" y="1860263"/>
            <a:ext cx="952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eorgia Pro" panose="02040502050405020303" pitchFamily="18" charset="0"/>
                <a:ea typeface="Gungsuh" panose="02030600000101010101" pitchFamily="18" charset="-127"/>
                <a:cs typeface="Al Bayan Plain" pitchFamily="2" charset="-78"/>
              </a:rPr>
              <a:t>İngilizce</a:t>
            </a:r>
            <a:endParaRPr sz="900" dirty="0">
              <a:solidFill>
                <a:schemeClr val="tx1">
                  <a:lumMod val="85000"/>
                  <a:lumOff val="15000"/>
                </a:schemeClr>
              </a:solidFill>
              <a:latin typeface="Georgia Pro" panose="02040502050405020303" pitchFamily="18" charset="0"/>
              <a:ea typeface="Gungsuh" panose="02030600000101010101" pitchFamily="18" charset="-127"/>
              <a:cs typeface="Al Bayan Pla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6733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5BA68BD-6973-13DA-D8DD-85F5CD952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369" b="3333"/>
          <a:stretch>
            <a:fillRect/>
          </a:stretch>
        </p:blipFill>
        <p:spPr>
          <a:xfrm>
            <a:off x="10" y="962"/>
            <a:ext cx="922019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85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D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108960" cy="51435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/>
          <p:cNvSpPr/>
          <p:nvPr/>
        </p:nvSpPr>
        <p:spPr>
          <a:xfrm>
            <a:off x="0" y="4480560"/>
            <a:ext cx="3108960" cy="109728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Text 2"/>
          <p:cNvSpPr/>
          <p:nvPr/>
        </p:nvSpPr>
        <p:spPr>
          <a:xfrm>
            <a:off x="182880" y="1097280"/>
            <a:ext cx="27432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SUNUM</a:t>
            </a:r>
            <a:endParaRPr lang="en-US" sz="3200" dirty="0"/>
          </a:p>
          <a:p>
            <a:pPr marL="0" indent="0" algn="l">
              <a:buNone/>
            </a:pPr>
            <a:r>
              <a:rPr lang="en-US" sz="3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PLANI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182880" y="310896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3383280" y="548640"/>
            <a:ext cx="384048" cy="384048"/>
          </a:xfrm>
          <a:prstGeom prst="ellipse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5"/>
          <p:cNvSpPr/>
          <p:nvPr/>
        </p:nvSpPr>
        <p:spPr>
          <a:xfrm>
            <a:off x="3383280" y="548640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858768" y="704088"/>
            <a:ext cx="5029200" cy="13716"/>
          </a:xfrm>
          <a:prstGeom prst="rect">
            <a:avLst/>
          </a:prstGeom>
          <a:solidFill>
            <a:srgbClr val="E0D5C5"/>
          </a:solidFill>
          <a:ln w="12700">
            <a:solidFill>
              <a:srgbClr val="E0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3858768" y="320040"/>
            <a:ext cx="4937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İki Dilliliğin Faydaları &amp; Mitler</a:t>
            </a:r>
            <a:endParaRPr lang="en-US" sz="1450" dirty="0"/>
          </a:p>
        </p:txBody>
      </p:sp>
      <p:sp>
        <p:nvSpPr>
          <p:cNvPr id="10" name="Shape 8"/>
          <p:cNvSpPr/>
          <p:nvPr/>
        </p:nvSpPr>
        <p:spPr>
          <a:xfrm>
            <a:off x="3383280" y="1298448"/>
            <a:ext cx="384048" cy="384048"/>
          </a:xfrm>
          <a:prstGeom prst="ellipse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3383280" y="1298448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3858768" y="1453896"/>
            <a:ext cx="5029200" cy="13716"/>
          </a:xfrm>
          <a:prstGeom prst="rect">
            <a:avLst/>
          </a:prstGeom>
          <a:solidFill>
            <a:srgbClr val="E0D5C5"/>
          </a:solidFill>
          <a:ln w="12700">
            <a:solidFill>
              <a:srgbClr val="E0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3858768" y="1083564"/>
            <a:ext cx="4937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Aile Dil Stratejisi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3383280" y="2048256"/>
            <a:ext cx="384048" cy="384048"/>
          </a:xfrm>
          <a:prstGeom prst="ellipse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3383280" y="204825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3858768" y="2203704"/>
            <a:ext cx="5029200" cy="13716"/>
          </a:xfrm>
          <a:prstGeom prst="rect">
            <a:avLst/>
          </a:prstGeom>
          <a:solidFill>
            <a:srgbClr val="E0D5C5"/>
          </a:solidFill>
          <a:ln w="12700">
            <a:solidFill>
              <a:srgbClr val="E0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3858768" y="1785703"/>
            <a:ext cx="4937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Yaşa Göre Ebeveyn Desteği</a:t>
            </a:r>
            <a:endParaRPr lang="en-US" sz="1450" dirty="0"/>
          </a:p>
        </p:txBody>
      </p:sp>
      <p:sp>
        <p:nvSpPr>
          <p:cNvPr id="18" name="Shape 16"/>
          <p:cNvSpPr/>
          <p:nvPr/>
        </p:nvSpPr>
        <p:spPr>
          <a:xfrm>
            <a:off x="3383280" y="2798064"/>
            <a:ext cx="384048" cy="384048"/>
          </a:xfrm>
          <a:prstGeom prst="ellipse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Text 17"/>
          <p:cNvSpPr/>
          <p:nvPr/>
        </p:nvSpPr>
        <p:spPr>
          <a:xfrm>
            <a:off x="3383280" y="2798064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3858768" y="2953512"/>
            <a:ext cx="5029200" cy="13716"/>
          </a:xfrm>
          <a:prstGeom prst="rect">
            <a:avLst/>
          </a:prstGeom>
          <a:solidFill>
            <a:srgbClr val="E0D5C5"/>
          </a:solidFill>
          <a:ln w="12700">
            <a:solidFill>
              <a:srgbClr val="E0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3858768" y="2561669"/>
            <a:ext cx="4937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Evde Türkçe: Pratik Aktiviteler</a:t>
            </a:r>
            <a:endParaRPr lang="en-US" sz="1450" dirty="0"/>
          </a:p>
        </p:txBody>
      </p:sp>
      <p:sp>
        <p:nvSpPr>
          <p:cNvPr id="22" name="Shape 20"/>
          <p:cNvSpPr/>
          <p:nvPr/>
        </p:nvSpPr>
        <p:spPr>
          <a:xfrm>
            <a:off x="3383280" y="3547872"/>
            <a:ext cx="384048" cy="384048"/>
          </a:xfrm>
          <a:prstGeom prst="ellipse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3383280" y="3547872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3858768" y="3703320"/>
            <a:ext cx="5029200" cy="13716"/>
          </a:xfrm>
          <a:prstGeom prst="rect">
            <a:avLst/>
          </a:prstGeom>
          <a:solidFill>
            <a:srgbClr val="E0D5C5"/>
          </a:solidFill>
          <a:ln w="12700">
            <a:solidFill>
              <a:srgbClr val="E0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5" name="Text 23"/>
          <p:cNvSpPr/>
          <p:nvPr/>
        </p:nvSpPr>
        <p:spPr>
          <a:xfrm>
            <a:off x="3858768" y="3337635"/>
            <a:ext cx="4937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Öğretmen–Ebeveyn İşbirliği</a:t>
            </a:r>
            <a:endParaRPr lang="en-US" sz="1450" dirty="0"/>
          </a:p>
        </p:txBody>
      </p:sp>
      <p:sp>
        <p:nvSpPr>
          <p:cNvPr id="26" name="Shape 24"/>
          <p:cNvSpPr/>
          <p:nvPr/>
        </p:nvSpPr>
        <p:spPr>
          <a:xfrm>
            <a:off x="3383280" y="4297680"/>
            <a:ext cx="384048" cy="384048"/>
          </a:xfrm>
          <a:prstGeom prst="ellipse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Text 25"/>
          <p:cNvSpPr/>
          <p:nvPr/>
        </p:nvSpPr>
        <p:spPr>
          <a:xfrm>
            <a:off x="3383280" y="4297680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3858768" y="4453128"/>
            <a:ext cx="5029200" cy="13716"/>
          </a:xfrm>
          <a:prstGeom prst="rect">
            <a:avLst/>
          </a:prstGeom>
          <a:solidFill>
            <a:srgbClr val="E0D5C5"/>
          </a:solidFill>
          <a:ln w="12700">
            <a:solidFill>
              <a:srgbClr val="E0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9" name="Text 27"/>
          <p:cNvSpPr/>
          <p:nvPr/>
        </p:nvSpPr>
        <p:spPr>
          <a:xfrm>
            <a:off x="3858768" y="4082721"/>
            <a:ext cx="4937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Dirençle Başa Çıkma &amp; Pratik Öneriler</a:t>
            </a:r>
            <a:endParaRPr lang="en-US" sz="14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erson's head&#10;&#10;AI-generated content may be incorrect.">
            <a:extLst>
              <a:ext uri="{FF2B5EF4-FFF2-40B4-BE49-F238E27FC236}">
                <a16:creationId xmlns:a16="http://schemas.microsoft.com/office/drawing/2014/main" id="{BFAF975C-F763-848A-A1D3-AA7B8F666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" r="-1" b="-1"/>
          <a:stretch>
            <a:fillRect/>
          </a:stretch>
        </p:blipFill>
        <p:spPr>
          <a:xfrm>
            <a:off x="10" y="962"/>
            <a:ext cx="9143990" cy="514253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8DABB5C-C4C6-DBBB-112E-45DA7FCDD582}"/>
              </a:ext>
            </a:extLst>
          </p:cNvPr>
          <p:cNvSpPr/>
          <p:nvPr/>
        </p:nvSpPr>
        <p:spPr>
          <a:xfrm>
            <a:off x="8382000" y="4980233"/>
            <a:ext cx="760857" cy="162306"/>
          </a:xfrm>
          <a:prstGeom prst="rect">
            <a:avLst/>
          </a:prstGeom>
          <a:solidFill>
            <a:srgbClr val="656F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 dirty="0"/>
          </a:p>
        </p:txBody>
      </p:sp>
    </p:spTree>
    <p:extLst>
      <p:ext uri="{BB962C8B-B14F-4D97-AF65-F5344CB8AC3E}">
        <p14:creationId xmlns:p14="http://schemas.microsoft.com/office/powerpoint/2010/main" val="2261579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cards with text&#10;&#10;AI-generated content may be incorrect.">
            <a:extLst>
              <a:ext uri="{FF2B5EF4-FFF2-40B4-BE49-F238E27FC236}">
                <a16:creationId xmlns:a16="http://schemas.microsoft.com/office/drawing/2014/main" id="{51A7881A-C648-0FA3-8C1F-C4047961D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-782" b="2592"/>
          <a:stretch>
            <a:fillRect/>
          </a:stretch>
        </p:blipFill>
        <p:spPr>
          <a:xfrm>
            <a:off x="10" y="962"/>
            <a:ext cx="922019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4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D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ÖZET: EBEVEYNLERİMİZE VERECEĞİMİZ 5 TEMEL MESAJ</a:t>
            </a:r>
            <a:endParaRPr lang="en-US" sz="1950" dirty="0"/>
          </a:p>
        </p:txBody>
      </p:sp>
      <p:sp>
        <p:nvSpPr>
          <p:cNvPr id="4" name="Shape 2"/>
          <p:cNvSpPr/>
          <p:nvPr/>
        </p:nvSpPr>
        <p:spPr>
          <a:xfrm>
            <a:off x="274320" y="1078992"/>
            <a:ext cx="548640" cy="548640"/>
          </a:xfrm>
          <a:prstGeom prst="ellipse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274320" y="1078992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960120" y="987552"/>
            <a:ext cx="7863840" cy="731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Shape 5"/>
          <p:cNvSpPr/>
          <p:nvPr/>
        </p:nvSpPr>
        <p:spPr>
          <a:xfrm>
            <a:off x="960120" y="987552"/>
            <a:ext cx="64008" cy="73152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1115568" y="1042416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8B1A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Hiçbir Çaba Boşa Gitmez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749040" y="1060704"/>
            <a:ext cx="49377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Evde yapılan her küçük Türkçe etkileşim – bir şarkı, bir masalın ilk cümlesi – çocuğun dil gelişimine katkı sağlar.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74320" y="1883664"/>
            <a:ext cx="548640" cy="548640"/>
          </a:xfrm>
          <a:prstGeom prst="ellipse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274320" y="1883664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960120" y="1792224"/>
            <a:ext cx="7863840" cy="731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Shape 11"/>
          <p:cNvSpPr/>
          <p:nvPr/>
        </p:nvSpPr>
        <p:spPr>
          <a:xfrm>
            <a:off x="960120" y="1792224"/>
            <a:ext cx="64008" cy="73152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1115568" y="1847088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565C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Tutarlılık, Yoğunluktan Değerlidir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3749040" y="1865376"/>
            <a:ext cx="49377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Haftada 3 gün 10 dakika; aylık tek seferlik maraton seanslardan çok daha etkilidir.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274320" y="2688336"/>
            <a:ext cx="548640" cy="548640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274320" y="2688336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960120" y="2596896"/>
            <a:ext cx="7863840" cy="731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Shape 17"/>
          <p:cNvSpPr/>
          <p:nvPr/>
        </p:nvSpPr>
        <p:spPr>
          <a:xfrm>
            <a:off x="960120" y="2596896"/>
            <a:ext cx="64008" cy="73152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Text 18"/>
          <p:cNvSpPr/>
          <p:nvPr/>
        </p:nvSpPr>
        <p:spPr>
          <a:xfrm>
            <a:off x="1115568" y="2651760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D3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Kültür = Motivasyon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3749040" y="2670048"/>
            <a:ext cx="49377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Dili anlamlı kılan, kültürel köklere duyulan sevgidir. Bayramlar, yemekler ve masallar en güçlü araçlarınızdır.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274320" y="3493008"/>
            <a:ext cx="548640" cy="548640"/>
          </a:xfrm>
          <a:prstGeom prst="ellipse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274320" y="3493008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960120" y="3401568"/>
            <a:ext cx="7863840" cy="731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5" name="Shape 23"/>
          <p:cNvSpPr/>
          <p:nvPr/>
        </p:nvSpPr>
        <p:spPr>
          <a:xfrm>
            <a:off x="960120" y="3401568"/>
            <a:ext cx="64008" cy="731520"/>
          </a:xfrm>
          <a:prstGeom prst="rect">
            <a:avLst/>
          </a:prstGeom>
          <a:solidFill>
            <a:srgbClr val="E65100"/>
          </a:solidFill>
          <a:ln w="12700">
            <a:solidFill>
              <a:srgbClr val="E6510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6" name="Text 24"/>
          <p:cNvSpPr/>
          <p:nvPr/>
        </p:nvSpPr>
        <p:spPr>
          <a:xfrm>
            <a:off x="1115568" y="3456432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510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Çocuğunuz İki Dillilikten Gurur Duysun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3749040" y="3474720"/>
            <a:ext cx="49377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Farklı olmak bir eksiklik değil; güçtür. Veliler olarak bu çerçevelemeyi her gün pekiştirin.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274320" y="4297680"/>
            <a:ext cx="548640" cy="548640"/>
          </a:xfrm>
          <a:prstGeom prst="ellipse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9" name="Text 27"/>
          <p:cNvSpPr/>
          <p:nvPr/>
        </p:nvSpPr>
        <p:spPr>
          <a:xfrm>
            <a:off x="274320" y="429768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500" dirty="0"/>
          </a:p>
        </p:txBody>
      </p:sp>
      <p:sp>
        <p:nvSpPr>
          <p:cNvPr id="30" name="Shape 28"/>
          <p:cNvSpPr/>
          <p:nvPr/>
        </p:nvSpPr>
        <p:spPr>
          <a:xfrm>
            <a:off x="960120" y="4206240"/>
            <a:ext cx="7863840" cy="731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1" name="Shape 29"/>
          <p:cNvSpPr/>
          <p:nvPr/>
        </p:nvSpPr>
        <p:spPr>
          <a:xfrm>
            <a:off x="960120" y="4206240"/>
            <a:ext cx="64008" cy="731520"/>
          </a:xfrm>
          <a:prstGeom prst="rect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2" name="Text 30"/>
          <p:cNvSpPr/>
          <p:nvPr/>
        </p:nvSpPr>
        <p:spPr>
          <a:xfrm>
            <a:off x="1115568" y="4261104"/>
            <a:ext cx="2560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6A1B9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Öğretmenle İş Birliği Edin</a:t>
            </a:r>
            <a:endParaRPr lang="en-US" sz="1300" dirty="0"/>
          </a:p>
        </p:txBody>
      </p:sp>
      <p:sp>
        <p:nvSpPr>
          <p:cNvPr id="33" name="Text 31"/>
          <p:cNvSpPr/>
          <p:nvPr/>
        </p:nvSpPr>
        <p:spPr>
          <a:xfrm>
            <a:off x="3749040" y="4279392"/>
            <a:ext cx="49377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Sınıftaki öğrenme ile evdeki uygulama bir bütündür. Öğretmeninizle iletişimde kalın, sorularınızı sorun.</a:t>
            </a:r>
            <a:endParaRPr lang="en-US" sz="11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1A2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891E7B-C615-84F8-B6C0-173FB44DF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DB6163AB-D01A-7293-2D6D-73A6CBF56F6E}"/>
              </a:ext>
            </a:extLst>
          </p:cNvPr>
          <p:cNvSpPr/>
          <p:nvPr/>
        </p:nvSpPr>
        <p:spPr>
          <a:xfrm>
            <a:off x="6858000" y="2926080"/>
            <a:ext cx="3200400" cy="3200400"/>
          </a:xfrm>
          <a:prstGeom prst="ellipse">
            <a:avLst/>
          </a:prstGeom>
          <a:solidFill>
            <a:srgbClr val="9B2A3C">
              <a:alpha val="60000"/>
            </a:srgbClr>
          </a:solidFill>
          <a:ln w="12700">
            <a:solidFill>
              <a:srgbClr val="9B2A3C">
                <a:alpha val="6000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001035F9-D593-A8A2-18B2-E2C4D624F966}"/>
              </a:ext>
            </a:extLst>
          </p:cNvPr>
          <p:cNvSpPr/>
          <p:nvPr/>
        </p:nvSpPr>
        <p:spPr>
          <a:xfrm>
            <a:off x="-731520" y="-731520"/>
            <a:ext cx="2743200" cy="2743200"/>
          </a:xfrm>
          <a:prstGeom prst="ellipse">
            <a:avLst/>
          </a:prstGeom>
          <a:solidFill>
            <a:srgbClr val="9B2A3C">
              <a:alpha val="50000"/>
            </a:srgbClr>
          </a:solidFill>
          <a:ln w="12700">
            <a:solidFill>
              <a:srgbClr val="9B2A3C">
                <a:alpha val="5000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950E6655-CF49-72EB-6F67-AE1303354B9F}"/>
              </a:ext>
            </a:extLst>
          </p:cNvPr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A0063F4B-9656-3C82-B4F5-85B3979960D0}"/>
              </a:ext>
            </a:extLst>
          </p:cNvPr>
          <p:cNvSpPr/>
          <p:nvPr/>
        </p:nvSpPr>
        <p:spPr>
          <a:xfrm>
            <a:off x="548640" y="914400"/>
            <a:ext cx="77724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Sorular &amp; Tartışma</a:t>
            </a:r>
            <a:endParaRPr lang="en-US" sz="4400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FDD8F855-0B78-2D4F-2319-D629AC8DB628}"/>
              </a:ext>
            </a:extLst>
          </p:cNvPr>
          <p:cNvSpPr/>
          <p:nvPr/>
        </p:nvSpPr>
        <p:spPr>
          <a:xfrm>
            <a:off x="548640" y="2011680"/>
            <a:ext cx="3200400" cy="54864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E190A99E-4E39-02CF-CA3B-0EAD7BBCA8BC}"/>
              </a:ext>
            </a:extLst>
          </p:cNvPr>
          <p:cNvSpPr/>
          <p:nvPr/>
        </p:nvSpPr>
        <p:spPr>
          <a:xfrm>
            <a:off x="548640" y="2194560"/>
            <a:ext cx="731520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i="1" dirty="0">
                <a:solidFill>
                  <a:srgbClr val="EED5D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"Çocuğunuza en büyük hediyeyi veriyorsunuz:</a:t>
            </a:r>
            <a:endParaRPr lang="en-US" sz="1600" dirty="0"/>
          </a:p>
          <a:p>
            <a:pPr marL="0" indent="0" algn="l">
              <a:buNone/>
            </a:pPr>
            <a:r>
              <a:rPr lang="en-US" sz="1600" i="1" dirty="0">
                <a:solidFill>
                  <a:srgbClr val="EED5D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Dilinizi, kültürünüzü ve kimliğinizi."</a:t>
            </a:r>
            <a:endParaRPr lang="en-US" sz="1600" dirty="0"/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251245A1-2692-DD3F-5691-84D5DA38FA28}"/>
              </a:ext>
            </a:extLst>
          </p:cNvPr>
          <p:cNvSpPr/>
          <p:nvPr/>
        </p:nvSpPr>
        <p:spPr>
          <a:xfrm>
            <a:off x="0" y="4357116"/>
            <a:ext cx="9144000" cy="749808"/>
          </a:xfrm>
          <a:prstGeom prst="rect">
            <a:avLst/>
          </a:prstGeom>
          <a:solidFill>
            <a:srgbClr val="6B1221"/>
          </a:solidFill>
          <a:ln w="12700">
            <a:solidFill>
              <a:srgbClr val="6B1221"/>
            </a:solidFill>
            <a:prstDash val="solid"/>
          </a:ln>
        </p:spPr>
        <p:txBody>
          <a:bodyPr/>
          <a:lstStyle/>
          <a:p>
            <a:endParaRPr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533E0F80-6335-3928-AD90-395E553979B0}"/>
              </a:ext>
            </a:extLst>
          </p:cNvPr>
          <p:cNvSpPr/>
          <p:nvPr/>
        </p:nvSpPr>
        <p:spPr>
          <a:xfrm>
            <a:off x="365760" y="4480560"/>
            <a:ext cx="8412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3"/>
              </a:rPr>
              <a:t>busra.akgunezin@meb.gov.tr</a:t>
            </a:r>
            <a:r>
              <a:rPr lang="en-US" sz="1100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·  Milli Eğitim Bakanlığı   ·  Nisan 2025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743054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NEDEN EBEVEYNLERİ SÜRECİN ORTAGINA ALMALIYIZ?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74320" y="1188720"/>
            <a:ext cx="1965960" cy="27432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274320" y="1417320"/>
            <a:ext cx="19659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C499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%80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365760" y="2267712"/>
            <a:ext cx="1783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Dil gelişimi evde gerçekleşir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65760" y="2944368"/>
            <a:ext cx="17830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Okul saatleri dışındaki zaman kritik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2450592" y="1188720"/>
            <a:ext cx="1965960" cy="274320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2450592" y="1417320"/>
            <a:ext cx="19659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8B1A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5–7 yıl</a:t>
            </a:r>
            <a:endParaRPr lang="en-US" sz="3000" dirty="0"/>
          </a:p>
        </p:txBody>
      </p:sp>
      <p:sp>
        <p:nvSpPr>
          <p:cNvPr id="10" name="Text 8"/>
          <p:cNvSpPr/>
          <p:nvPr/>
        </p:nvSpPr>
        <p:spPr>
          <a:xfrm>
            <a:off x="2542032" y="2267712"/>
            <a:ext cx="1783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Erken müdahalenin farkı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2542032" y="2944368"/>
            <a:ext cx="17830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Bilişsel avantajlar erken başlarsın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626864" y="1188720"/>
            <a:ext cx="1965960" cy="27432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4626864" y="1417320"/>
            <a:ext cx="19659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C4992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3x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4718304" y="2267712"/>
            <a:ext cx="1783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Daha hızlı ilerleme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718304" y="2944368"/>
            <a:ext cx="17830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Evde destek alan çocuklarda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803136" y="1188720"/>
            <a:ext cx="1965960" cy="274320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6803136" y="1417320"/>
            <a:ext cx="19659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8B1A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❤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6894576" y="2267712"/>
            <a:ext cx="17830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Kültürel kimlik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6894576" y="2944368"/>
            <a:ext cx="17830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Aile bağı ve özgüven temel kaynaktır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0" y="4498848"/>
            <a:ext cx="9144000" cy="640080"/>
          </a:xfrm>
          <a:prstGeom prst="rect">
            <a:avLst/>
          </a:prstGeom>
          <a:solidFill>
            <a:srgbClr val="FFF3E0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274320" y="452628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50" i="1" dirty="0">
                <a:solidFill>
                  <a:srgbClr val="7A58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💡  "Bir çocuğun dil öğrenmesindeki en güçlü motivasyon: gerçek bir ihtiyaç duymak."  –  PEaCH Projesi, AB Komisyonu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D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45720"/>
            <a:ext cx="841248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EBEVEYNLERDE YAYGIN MİTLER VE GERÇEKLER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74320" y="1005840"/>
            <a:ext cx="3840480" cy="804672"/>
          </a:xfrm>
          <a:prstGeom prst="rect">
            <a:avLst/>
          </a:prstGeom>
          <a:solidFill>
            <a:srgbClr val="FDE8EC"/>
          </a:solidFill>
          <a:ln w="12700">
            <a:solidFill>
              <a:srgbClr val="E8A0A8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365760" y="1051560"/>
            <a:ext cx="365760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</a:t>
            </a:r>
            <a:r>
              <a:rPr lang="en-US" sz="115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"İki dil </a:t>
            </a:r>
            <a:r>
              <a:rPr lang="en-US" sz="1150" i="1" dirty="0" err="1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öğrenmek</a:t>
            </a:r>
            <a:r>
              <a:rPr lang="en-US" sz="115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i="1" dirty="0" err="1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çocuğun</a:t>
            </a:r>
            <a:r>
              <a:rPr lang="en-US" sz="115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i="1" dirty="0" err="1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aklını</a:t>
            </a:r>
            <a:r>
              <a:rPr lang="en-US" sz="115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karıştırır."</a:t>
            </a:r>
            <a:endParaRPr lang="en-US" sz="1150" dirty="0"/>
          </a:p>
        </p:txBody>
      </p:sp>
      <p:sp>
        <p:nvSpPr>
          <p:cNvPr id="6" name="Text 4"/>
          <p:cNvSpPr/>
          <p:nvPr/>
        </p:nvSpPr>
        <p:spPr>
          <a:xfrm>
            <a:off x="4251960" y="1207008"/>
            <a:ext cx="3657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C4992E"/>
                </a:solidFill>
              </a:rPr>
              <a:t>→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4709160" y="1005840"/>
            <a:ext cx="4114800" cy="804672"/>
          </a:xfrm>
          <a:prstGeom prst="rect">
            <a:avLst/>
          </a:prstGeom>
          <a:solidFill>
            <a:srgbClr val="E8F5E9"/>
          </a:solidFill>
          <a:ln w="12700">
            <a:solidFill>
              <a:srgbClr val="90C49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4800600" y="1051560"/>
            <a:ext cx="393192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Araştırmalar gösteriyor ki çocuklar doğumdan itibaren iki dili birbirinden ayırt edebilir. Dil karışımı geçici ve normaldir.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74320" y="1984248"/>
            <a:ext cx="3840480" cy="804672"/>
          </a:xfrm>
          <a:prstGeom prst="rect">
            <a:avLst/>
          </a:prstGeom>
          <a:solidFill>
            <a:srgbClr val="FDE8EC"/>
          </a:solidFill>
          <a:ln w="12700">
            <a:solidFill>
              <a:srgbClr val="E8A0A8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0" name="Text 8"/>
          <p:cNvSpPr/>
          <p:nvPr/>
        </p:nvSpPr>
        <p:spPr>
          <a:xfrm>
            <a:off x="365760" y="2029968"/>
            <a:ext cx="365760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</a:t>
            </a:r>
            <a:r>
              <a:rPr lang="en-US" sz="115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"Çocuk zaten orada büyüyünce öğrenir."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4251960" y="2185416"/>
            <a:ext cx="3657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C4992E"/>
                </a:solidFill>
              </a:rPr>
              <a:t>→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4709160" y="1984248"/>
            <a:ext cx="4114800" cy="804672"/>
          </a:xfrm>
          <a:prstGeom prst="rect">
            <a:avLst/>
          </a:prstGeom>
          <a:solidFill>
            <a:srgbClr val="E8F5E9"/>
          </a:solidFill>
          <a:ln w="12700">
            <a:solidFill>
              <a:srgbClr val="90C49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4800600" y="2029968"/>
            <a:ext cx="393192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Dile maruz kalmak yetmez; aktif ve anlamlı etkileşim şarttır. Otomatik öğrenme yanılsamasıdır.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962656"/>
            <a:ext cx="3840480" cy="804672"/>
          </a:xfrm>
          <a:prstGeom prst="rect">
            <a:avLst/>
          </a:prstGeom>
          <a:solidFill>
            <a:srgbClr val="FDE8EC"/>
          </a:solidFill>
          <a:ln w="12700">
            <a:solidFill>
              <a:srgbClr val="E8A0A8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365760" y="3008376"/>
            <a:ext cx="365760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</a:t>
            </a:r>
            <a:r>
              <a:rPr lang="en-US" sz="115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"Türkçe, okul başarısını olumsuz etkiler."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4251960" y="3163824"/>
            <a:ext cx="3657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C4992E"/>
                </a:solidFill>
              </a:rPr>
              <a:t>→</a:t>
            </a:r>
            <a:endParaRPr lang="en-US" sz="1800" dirty="0"/>
          </a:p>
        </p:txBody>
      </p:sp>
      <p:sp>
        <p:nvSpPr>
          <p:cNvPr id="17" name="Shape 15"/>
          <p:cNvSpPr/>
          <p:nvPr/>
        </p:nvSpPr>
        <p:spPr>
          <a:xfrm>
            <a:off x="4709160" y="2962656"/>
            <a:ext cx="4114800" cy="804672"/>
          </a:xfrm>
          <a:prstGeom prst="rect">
            <a:avLst/>
          </a:prstGeom>
          <a:solidFill>
            <a:srgbClr val="E8F5E9"/>
          </a:solidFill>
          <a:ln w="12700">
            <a:solidFill>
              <a:srgbClr val="90C49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4800600" y="3008376"/>
            <a:ext cx="393192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Aksine; iki dillilik çoklu görev, yaratıcılık ve çalışma belleğini güçlendirerek okul başarısını destekler.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274320" y="3941064"/>
            <a:ext cx="3840480" cy="804672"/>
          </a:xfrm>
          <a:prstGeom prst="rect">
            <a:avLst/>
          </a:prstGeom>
          <a:solidFill>
            <a:srgbClr val="FDE8EC"/>
          </a:solidFill>
          <a:ln w="12700">
            <a:solidFill>
              <a:srgbClr val="E8A0A8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Text 18"/>
          <p:cNvSpPr/>
          <p:nvPr/>
        </p:nvSpPr>
        <p:spPr>
          <a:xfrm>
            <a:off x="365760" y="3986784"/>
            <a:ext cx="365760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</a:t>
            </a:r>
            <a:r>
              <a:rPr lang="en-US" sz="1150" i="1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"Gerçek bir iki dilli eşit düzeyde konuşmalıdır."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4251960" y="4142232"/>
            <a:ext cx="3657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C4992E"/>
                </a:solidFill>
              </a:rPr>
              <a:t>→</a:t>
            </a:r>
            <a:endParaRPr lang="en-US" sz="1800" dirty="0"/>
          </a:p>
        </p:txBody>
      </p:sp>
      <p:sp>
        <p:nvSpPr>
          <p:cNvPr id="22" name="Shape 20"/>
          <p:cNvSpPr/>
          <p:nvPr/>
        </p:nvSpPr>
        <p:spPr>
          <a:xfrm>
            <a:off x="4709160" y="3941064"/>
            <a:ext cx="4114800" cy="804672"/>
          </a:xfrm>
          <a:prstGeom prst="rect">
            <a:avLst/>
          </a:prstGeom>
          <a:solidFill>
            <a:srgbClr val="E8F5E9"/>
          </a:solidFill>
          <a:ln w="12700">
            <a:solidFill>
              <a:srgbClr val="90C49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4800600" y="3986784"/>
            <a:ext cx="393192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İki dillilik tüm biçimleriyle değerlidir. Her çocuğun dil profili eşsizdir; eşit akıcılık zorunlu değildir.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274320" y="4846320"/>
            <a:ext cx="85953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8A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Kaynak: PEaCH – How to Raise a Bilingual Child, AB Erasmus+ Projesi (2020)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73152"/>
            <a:ext cx="8412480" cy="7680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İKİ DİLLİLİĞİN ÇOCUĞUMUZA KAZANDIRDIKLARI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28600" y="1078992"/>
            <a:ext cx="2743200" cy="169164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  <a:effectLst>
            <a:outerShdw blurRad="762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228600" y="1216152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🧠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320040" y="1719072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C499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Bilişsel Avantajlar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320040" y="2084832"/>
            <a:ext cx="25603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Çok görevlilik, odaklanma, soyut düşünce ve yaratıcılıkta güçlü gelişim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3154680" y="1078992"/>
            <a:ext cx="2743200" cy="169164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  <a:effectLst>
            <a:outerShdw blurRad="762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3154680" y="1216152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🌍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3246120" y="1719072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C499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Çok Kültürlülük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3246120" y="2084832"/>
            <a:ext cx="25603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İki dünyaya ait olma; kültürel köprü kurma ve empati kapasitesi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6080760" y="1078992"/>
            <a:ext cx="2743200" cy="169164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  <a:effectLst>
            <a:outerShdw blurRad="762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6080760" y="1216152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👨‍👩‍👧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6172200" y="1719072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C499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Aile Bağı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172200" y="2084832"/>
            <a:ext cx="25603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EED5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Büyükanne, büyükbaba ve akrabalarla iletişim; nesiller arası köklü bağ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228600" y="2999232"/>
            <a:ext cx="2743200" cy="169164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  <a:effectLst>
            <a:outerShdw blurRad="762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228600" y="3136392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🎓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320040" y="3639312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Okul Başarısı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320040" y="4005072"/>
            <a:ext cx="25603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Ortaöğretimi tamamlama ve yükseköğretime katılım oranı daha yüksek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3154680" y="2999232"/>
            <a:ext cx="2743200" cy="169164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  <a:effectLst>
            <a:outerShdw blurRad="762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3154680" y="3136392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💼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3246120" y="3639312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Kariyer Avantajı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3246120" y="4005072"/>
            <a:ext cx="25603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Birden fazla dil; CV'de güçlü artı, iş başvurularında belirgin üstünlük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6080760" y="2999232"/>
            <a:ext cx="2743200" cy="169164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  <a:effectLst>
            <a:outerShdw blurRad="762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5" name="Text 23"/>
          <p:cNvSpPr/>
          <p:nvPr/>
        </p:nvSpPr>
        <p:spPr>
          <a:xfrm>
            <a:off x="6080760" y="3136392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🏥</a:t>
            </a:r>
            <a:endParaRPr lang="en-US" sz="2200" dirty="0"/>
          </a:p>
        </p:txBody>
      </p:sp>
      <p:sp>
        <p:nvSpPr>
          <p:cNvPr id="26" name="Text 24"/>
          <p:cNvSpPr/>
          <p:nvPr/>
        </p:nvSpPr>
        <p:spPr>
          <a:xfrm>
            <a:off x="6172200" y="3639312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Sağlık Avantajı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6172200" y="4005072"/>
            <a:ext cx="25603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Yaşam boyu iki dillilik; demans semptomlarını ortalama 5 yıl geciktirir</a:t>
            </a:r>
            <a:endParaRPr lang="en-US" sz="1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D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AİLE DİL STRATEJİSİ: NASIL PLANLAYALIM?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365760" y="987552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Velilere aktarabileceğiniz en pratik adım: bilinçli bir aile dil planı oluşturmak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274320" y="1463040"/>
            <a:ext cx="411480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  <a:effectLst>
            <a:outerShdw blurRad="635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6" name="Shape 4"/>
          <p:cNvSpPr/>
          <p:nvPr/>
        </p:nvSpPr>
        <p:spPr>
          <a:xfrm>
            <a:off x="274320" y="1463040"/>
            <a:ext cx="64008" cy="141732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5"/>
          <p:cNvSpPr/>
          <p:nvPr/>
        </p:nvSpPr>
        <p:spPr>
          <a:xfrm>
            <a:off x="438912" y="1572768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8B1A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 Kişi – 1 Dil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3063240" y="1627632"/>
            <a:ext cx="1188720" cy="256032"/>
          </a:xfrm>
          <a:prstGeom prst="roundRect">
            <a:avLst>
              <a:gd name="adj" fmla="val 17857"/>
            </a:avLst>
          </a:prstGeom>
          <a:solidFill>
            <a:srgbClr val="E8F5E9"/>
          </a:solidFill>
          <a:ln w="12700">
            <a:solidFill>
              <a:srgbClr val="E8F5E9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3063240" y="1627632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Önerilen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438912" y="1975104"/>
            <a:ext cx="382219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Her ebeveyn çocukla yalnızca kendi dilini konuşur. En istikrarlı ve yaygın strateji.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4709160" y="1463040"/>
            <a:ext cx="411480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  <a:effectLst>
            <a:outerShdw blurRad="635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2" name="Shape 10"/>
          <p:cNvSpPr/>
          <p:nvPr/>
        </p:nvSpPr>
        <p:spPr>
          <a:xfrm>
            <a:off x="4709160" y="1463040"/>
            <a:ext cx="64008" cy="141732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4873752" y="1572768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8B1A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Evde Türkçe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7498080" y="1627632"/>
            <a:ext cx="1188720" cy="256032"/>
          </a:xfrm>
          <a:prstGeom prst="roundRect">
            <a:avLst>
              <a:gd name="adj" fmla="val 17857"/>
            </a:avLst>
          </a:prstGeom>
          <a:solidFill>
            <a:srgbClr val="E3F2FD"/>
          </a:solidFill>
          <a:ln w="12700">
            <a:solidFill>
              <a:srgbClr val="E3F2FD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7498080" y="1627632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Güçlü</a:t>
            </a:r>
            <a:endParaRPr lang="en-US" sz="950" dirty="0"/>
          </a:p>
        </p:txBody>
      </p:sp>
      <p:sp>
        <p:nvSpPr>
          <p:cNvPr id="16" name="Text 14"/>
          <p:cNvSpPr/>
          <p:nvPr/>
        </p:nvSpPr>
        <p:spPr>
          <a:xfrm>
            <a:off x="4873752" y="1975104"/>
            <a:ext cx="382219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 ortamında yalnızca Türkçe; dışarıda bulunulan ülkenin dili. Ev diline yüksek maruz kalma.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274320" y="3108960"/>
            <a:ext cx="411480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  <a:effectLst>
            <a:outerShdw blurRad="635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8" name="Shape 16"/>
          <p:cNvSpPr/>
          <p:nvPr/>
        </p:nvSpPr>
        <p:spPr>
          <a:xfrm>
            <a:off x="274320" y="3108960"/>
            <a:ext cx="64008" cy="141732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Text 17"/>
          <p:cNvSpPr/>
          <p:nvPr/>
        </p:nvSpPr>
        <p:spPr>
          <a:xfrm>
            <a:off x="438912" y="3218688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8B1A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Zaman &amp; Yer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3063240" y="3273552"/>
            <a:ext cx="1188720" cy="256032"/>
          </a:xfrm>
          <a:prstGeom prst="roundRect">
            <a:avLst>
              <a:gd name="adj" fmla="val 17857"/>
            </a:avLst>
          </a:prstGeom>
          <a:solidFill>
            <a:srgbClr val="FFF3E0"/>
          </a:solidFill>
          <a:ln w="12700">
            <a:solidFill>
              <a:srgbClr val="FFF3E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3063240" y="3273552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E651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Esnek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438912" y="3621024"/>
            <a:ext cx="382219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Belirli günler veya mekânlarda Türkçe konuşulur. Esnek ailelere uygun.</a:t>
            </a:r>
            <a:endParaRPr lang="en-US" sz="1150" dirty="0"/>
          </a:p>
        </p:txBody>
      </p:sp>
      <p:sp>
        <p:nvSpPr>
          <p:cNvPr id="23" name="Shape 21"/>
          <p:cNvSpPr/>
          <p:nvPr/>
        </p:nvSpPr>
        <p:spPr>
          <a:xfrm>
            <a:off x="4709160" y="3108960"/>
            <a:ext cx="411480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  <a:effectLst>
            <a:outerShdw blurRad="635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4" name="Shape 22"/>
          <p:cNvSpPr/>
          <p:nvPr/>
        </p:nvSpPr>
        <p:spPr>
          <a:xfrm>
            <a:off x="4709160" y="3108960"/>
            <a:ext cx="64008" cy="141732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5" name="Text 23"/>
          <p:cNvSpPr/>
          <p:nvPr/>
        </p:nvSpPr>
        <p:spPr>
          <a:xfrm>
            <a:off x="4873752" y="3218688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8B1A2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İki Ebeveyn – İki Dil</a:t>
            </a:r>
            <a:endParaRPr lang="en-US" sz="1400" dirty="0"/>
          </a:p>
        </p:txBody>
      </p:sp>
      <p:sp>
        <p:nvSpPr>
          <p:cNvPr id="26" name="Shape 24"/>
          <p:cNvSpPr/>
          <p:nvPr/>
        </p:nvSpPr>
        <p:spPr>
          <a:xfrm>
            <a:off x="7498080" y="3273552"/>
            <a:ext cx="1188720" cy="256032"/>
          </a:xfrm>
          <a:prstGeom prst="roundRect">
            <a:avLst>
              <a:gd name="adj" fmla="val 17857"/>
            </a:avLst>
          </a:prstGeom>
          <a:solidFill>
            <a:srgbClr val="F3E5F5"/>
          </a:solidFill>
          <a:ln w="12700">
            <a:solidFill>
              <a:srgbClr val="F3E5F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Text 25"/>
          <p:cNvSpPr/>
          <p:nvPr/>
        </p:nvSpPr>
        <p:spPr>
          <a:xfrm>
            <a:off x="7498080" y="3273552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1B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Alternatif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4873752" y="3621024"/>
            <a:ext cx="3822192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Her iki ebeveyn de çocukla her iki dili kullanır; dile maruz kalma dengeli tutulur.</a:t>
            </a:r>
            <a:endParaRPr lang="en-US" sz="11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YAŞA GÖRE EBEVEYNLERİN ROLÜ VE STRATEJİLERİ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28600" y="1097280"/>
            <a:ext cx="2743200" cy="749808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320040" y="1133856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🎨  5–7 YAŞ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320040" y="1499616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D4AA4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Oyun &amp; Masallar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228600" y="1847088"/>
            <a:ext cx="2743200" cy="301752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338328" y="1993392"/>
            <a:ext cx="2523744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Türkçe ninni, şarkı ve oyunlar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Masal saati – sesli okuma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Renkli kartlar &amp; kelime oyunları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Aile videoları &amp; fotoğraf albümleri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200400" y="1097280"/>
            <a:ext cx="2743200" cy="74980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0" name="Text 8"/>
          <p:cNvSpPr/>
          <p:nvPr/>
        </p:nvSpPr>
        <p:spPr>
          <a:xfrm>
            <a:off x="3291840" y="1133856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📚  8–11 YAŞ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291840" y="1499616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D4AA4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Okuma &amp; Yazma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3200400" y="1847088"/>
            <a:ext cx="2743200" cy="301752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3310128" y="1993392"/>
            <a:ext cx="2523744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Türkçe kitap okuma saati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Türkiye'deki akranlarla yazışma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Çizgi roman &amp; çocuk dergileri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Dizi/çizgi film Türkçe izleme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172200" y="1097280"/>
            <a:ext cx="2743200" cy="749808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6263640" y="1133856"/>
            <a:ext cx="2560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🌐  12–16 YAŞ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6263640" y="1499616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D4AA4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Kimlik &amp; Bağlantı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172200" y="1847088"/>
            <a:ext cx="2743200" cy="301752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6281928" y="1993392"/>
            <a:ext cx="2523744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 kültürü &amp; tarihi konuşmaları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Sosyal medyada Türkçe içerik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Türkiye'de akraba/arkadaş bağı</a:t>
            </a:r>
            <a:endParaRPr lang="en-US" sz="120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 &amp; sunum desteği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0" y="4709160"/>
            <a:ext cx="9144000" cy="429768"/>
          </a:xfrm>
          <a:prstGeom prst="rect">
            <a:avLst/>
          </a:prstGeom>
          <a:solidFill>
            <a:srgbClr val="FFF3E0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Text 18"/>
          <p:cNvSpPr/>
          <p:nvPr/>
        </p:nvSpPr>
        <p:spPr>
          <a:xfrm>
            <a:off x="274320" y="4736592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7A58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💡  Her yaş grubunda tutarlılık ve düzenlilik; tek seferlik yoğun çalışmalardan çok daha etkilidir.</a:t>
            </a:r>
            <a:endParaRPr lang="en-US" sz="1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D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EVDE TÜRKÇE: VELİLERE ÖNERECEĞİMİZ PRATİK AKTİVİTELER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274320" y="1005840"/>
            <a:ext cx="3931920" cy="384048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365760" y="1033272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📅  GÜNLÜK RUTINLER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320040" y="1463040"/>
            <a:ext cx="384048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Kahvaltı / akşam yemeği sohbeti Türkçe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Alışveriş listesi Türkçe yazılır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Uyku öncesi masalı Türkçe okunur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Aile fotoğraflarına Türkçe açıklama yazılır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Gün nasıl geçti – Türkçe anlatır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4572000" y="1005840"/>
            <a:ext cx="4206240" cy="384048"/>
          </a:xfrm>
          <a:prstGeom prst="rect">
            <a:avLst/>
          </a:prstGeom>
          <a:solidFill>
            <a:srgbClr val="C4992E"/>
          </a:solidFill>
          <a:ln w="12700">
            <a:solidFill>
              <a:srgbClr val="C4992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4663440" y="1033272"/>
            <a:ext cx="40233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🌙  KÜLTÜREL AKTİVİTELER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617720" y="1463040"/>
            <a:ext cx="4096512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 masalları, destanlar, efsaneler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 müziği, halk dansları, türküler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 mutfağı: tarifi birlikte Türkçe okuma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Milli bayramlar ve gelenekler</a:t>
            </a:r>
            <a:endParaRPr lang="en-US" sz="1150" dirty="0"/>
          </a:p>
          <a:p>
            <a:pPr marL="342900" indent="-342900">
              <a:spcAft>
                <a:spcPts val="300"/>
              </a:spcAft>
              <a:buSzPct val="100000"/>
              <a:buChar char="•"/>
            </a:pPr>
            <a:r>
              <a:rPr lang="en-US" sz="115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Türkiye'deki akrabalarla video görüşmesi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274320" y="3383280"/>
            <a:ext cx="8503920" cy="384048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365760" y="3410712"/>
            <a:ext cx="8321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📱  DİJİTAL ARAÇLAR &amp; KAYNAKLAR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92608" y="3840480"/>
            <a:ext cx="1609344" cy="868680"/>
          </a:xfrm>
          <a:prstGeom prst="rect">
            <a:avLst/>
          </a:prstGeom>
          <a:solidFill>
            <a:srgbClr val="FDE8EC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 dirty="0"/>
          </a:p>
        </p:txBody>
      </p:sp>
      <p:sp>
        <p:nvSpPr>
          <p:cNvPr id="13" name="Text 11"/>
          <p:cNvSpPr/>
          <p:nvPr/>
        </p:nvSpPr>
        <p:spPr>
          <a:xfrm>
            <a:off x="182880" y="3904488"/>
            <a:ext cx="160934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TRT Çocuk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213460" y="4251960"/>
            <a:ext cx="160934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Türkçe içerik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011680" y="3840480"/>
            <a:ext cx="1609344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 dirty="0"/>
          </a:p>
        </p:txBody>
      </p:sp>
      <p:sp>
        <p:nvSpPr>
          <p:cNvPr id="16" name="Text 14"/>
          <p:cNvSpPr/>
          <p:nvPr/>
        </p:nvSpPr>
        <p:spPr>
          <a:xfrm>
            <a:off x="1901952" y="3922776"/>
            <a:ext cx="160934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2066544" y="4352544"/>
            <a:ext cx="160934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3730752" y="3840480"/>
            <a:ext cx="1609344" cy="868680"/>
          </a:xfrm>
          <a:prstGeom prst="rect">
            <a:avLst/>
          </a:prstGeom>
          <a:solidFill>
            <a:srgbClr val="FDE8EC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Text 17"/>
          <p:cNvSpPr/>
          <p:nvPr/>
        </p:nvSpPr>
        <p:spPr>
          <a:xfrm>
            <a:off x="3730752" y="3904488"/>
            <a:ext cx="160934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Türkçe YouTube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3730752" y="4270248"/>
            <a:ext cx="160934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Çizgi filmler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5449824" y="3840480"/>
            <a:ext cx="1609344" cy="86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2" name="Text 20"/>
          <p:cNvSpPr/>
          <p:nvPr/>
        </p:nvSpPr>
        <p:spPr>
          <a:xfrm>
            <a:off x="5449824" y="3904488"/>
            <a:ext cx="160934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100" dirty="0" err="1"/>
              <a:t>Ailem</a:t>
            </a:r>
            <a:r>
              <a:rPr lang="en-US" sz="1100" dirty="0"/>
              <a:t> </a:t>
            </a:r>
            <a:r>
              <a:rPr lang="en-US" sz="1100" dirty="0" err="1"/>
              <a:t>Dizisi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5449824" y="4270248"/>
            <a:ext cx="160934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/>
              <a:t>MEB </a:t>
            </a:r>
            <a:r>
              <a:rPr lang="en-US" sz="950" dirty="0" err="1"/>
              <a:t>Kaynağı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7168896" y="3840480"/>
            <a:ext cx="1609344" cy="868680"/>
          </a:xfrm>
          <a:prstGeom prst="rect">
            <a:avLst/>
          </a:prstGeom>
          <a:solidFill>
            <a:srgbClr val="FDE8EC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 lang="en-US" sz="1100" b="1" dirty="0">
              <a:solidFill>
                <a:srgbClr val="8B1A2C"/>
              </a:solidFill>
              <a:latin typeface="Calibri" pitchFamily="34" charset="0"/>
              <a:cs typeface="Calibri" pitchFamily="34" charset="-120"/>
            </a:endParaRPr>
          </a:p>
          <a:p>
            <a:pPr algn="ctr"/>
            <a:r>
              <a:rPr lang="en-US" sz="1100" b="1" dirty="0" err="1">
                <a:solidFill>
                  <a:srgbClr val="8B1A2C"/>
                </a:solidFill>
                <a:latin typeface="Calibri" pitchFamily="34" charset="0"/>
                <a:cs typeface="Calibri" pitchFamily="34" charset="-120"/>
              </a:rPr>
              <a:t>Masalcı</a:t>
            </a:r>
            <a:r>
              <a:rPr lang="en-US" sz="1100" b="1" dirty="0">
                <a:solidFill>
                  <a:srgbClr val="8B1A2C"/>
                </a:solidFill>
                <a:latin typeface="Calibri" pitchFamily="34" charset="0"/>
                <a:cs typeface="Calibri" pitchFamily="34" charset="-120"/>
              </a:rPr>
              <a:t> App</a:t>
            </a:r>
          </a:p>
          <a:p>
            <a:endParaRPr dirty="0"/>
          </a:p>
        </p:txBody>
      </p:sp>
      <p:sp>
        <p:nvSpPr>
          <p:cNvPr id="25" name="Text 23"/>
          <p:cNvSpPr/>
          <p:nvPr/>
        </p:nvSpPr>
        <p:spPr>
          <a:xfrm>
            <a:off x="1956816" y="3907036"/>
            <a:ext cx="160934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 err="1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Ülkem</a:t>
            </a:r>
            <a:r>
              <a:rPr lang="en-US" sz="1100" b="1" dirty="0">
                <a:solidFill>
                  <a:srgbClr val="8B1A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Yanımda</a:t>
            </a:r>
            <a:endParaRPr lang="en-US" sz="1100" dirty="0"/>
          </a:p>
        </p:txBody>
      </p:sp>
      <p:sp>
        <p:nvSpPr>
          <p:cNvPr id="27" name="Text 24">
            <a:extLst>
              <a:ext uri="{FF2B5EF4-FFF2-40B4-BE49-F238E27FC236}">
                <a16:creationId xmlns:a16="http://schemas.microsoft.com/office/drawing/2014/main" id="{B6CDF3D5-511F-C513-3C6A-0A7AAF7A9654}"/>
              </a:ext>
            </a:extLst>
          </p:cNvPr>
          <p:cNvSpPr/>
          <p:nvPr/>
        </p:nvSpPr>
        <p:spPr>
          <a:xfrm>
            <a:off x="1956816" y="4261104"/>
            <a:ext cx="160934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Platform materyalleri</a:t>
            </a:r>
            <a:endParaRPr lang="en-US" sz="9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E707EB-56DB-38CD-DE7B-2CF4BE0CBDA2}"/>
              </a:ext>
            </a:extLst>
          </p:cNvPr>
          <p:cNvSpPr txBox="1"/>
          <p:nvPr/>
        </p:nvSpPr>
        <p:spPr>
          <a:xfrm>
            <a:off x="6490741" y="4197096"/>
            <a:ext cx="27607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950" i="1" dirty="0" err="1">
                <a:solidFill>
                  <a:srgbClr val="5C5C5C"/>
                </a:solidFill>
                <a:latin typeface="Calibri" pitchFamily="34" charset="0"/>
                <a:cs typeface="Calibri" pitchFamily="34" charset="-120"/>
              </a:rPr>
              <a:t>Sesli</a:t>
            </a:r>
            <a:r>
              <a:rPr lang="en-US" sz="1800" i="1" dirty="0">
                <a:solidFill>
                  <a:srgbClr val="5C5C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950" i="1" dirty="0" err="1">
                <a:solidFill>
                  <a:srgbClr val="5C5C5C"/>
                </a:solidFill>
                <a:latin typeface="Calibri" pitchFamily="34" charset="0"/>
                <a:cs typeface="Calibri" pitchFamily="34" charset="-120"/>
              </a:rPr>
              <a:t>masallar</a:t>
            </a:r>
            <a:endParaRPr lang="en-US" sz="950" i="1" dirty="0">
              <a:solidFill>
                <a:srgbClr val="5C5C5C"/>
              </a:solidFill>
              <a:latin typeface="Calibri" pitchFamily="34" charset="0"/>
              <a:cs typeface="Calibri" pitchFamily="34" charset="-12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841248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ÖĞRETMEN – EBEVEYİN İŞBİRLİĞİNİ GÜÇLENDİRMEK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28600" y="1005840"/>
            <a:ext cx="2788920" cy="640080"/>
          </a:xfrm>
          <a:prstGeom prst="rect">
            <a:avLst/>
          </a:prstGeom>
          <a:solidFill>
            <a:srgbClr val="8B1A2C"/>
          </a:solidFill>
          <a:ln w="12700">
            <a:solidFill>
              <a:srgbClr val="8B1A2C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320040" y="1069848"/>
            <a:ext cx="26060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📣  İletişim Kanalları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228600" y="1645920"/>
            <a:ext cx="2788920" cy="301752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5"/>
          <p:cNvSpPr/>
          <p:nvPr/>
        </p:nvSpPr>
        <p:spPr>
          <a:xfrm>
            <a:off x="338328" y="1783080"/>
            <a:ext cx="2569464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Düzenli veli bilgilendirme bülteni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WhatsApp/e-posta haftalık güncelleme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Platforma özel mesajlaşma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Dönemlik veli-öğretmen görüşmesi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3200400" y="1005840"/>
            <a:ext cx="2788920" cy="64008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3291840" y="1069848"/>
            <a:ext cx="26060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🎯  Veli Toplantıları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3200400" y="1645920"/>
            <a:ext cx="2788920" cy="301752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3310128" y="1783080"/>
            <a:ext cx="2569464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Beklentileri netleştirme seansı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Evde dil desteği atölyesi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Sık sorulan sorulara rehber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Örnek aktivite tanıtımı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172200" y="1005840"/>
            <a:ext cx="2788920" cy="64008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6263640" y="1069848"/>
            <a:ext cx="26060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🤝  Ortak Hedefler</a:t>
            </a:r>
            <a:endParaRPr lang="en-US" sz="1350" dirty="0"/>
          </a:p>
        </p:txBody>
      </p:sp>
      <p:sp>
        <p:nvSpPr>
          <p:cNvPr id="14" name="Shape 12"/>
          <p:cNvSpPr/>
          <p:nvPr/>
        </p:nvSpPr>
        <p:spPr>
          <a:xfrm>
            <a:off x="6172200" y="1645920"/>
            <a:ext cx="2788920" cy="3017520"/>
          </a:xfrm>
          <a:prstGeom prst="rect">
            <a:avLst/>
          </a:prstGeom>
          <a:solidFill>
            <a:srgbClr val="F7F0E6"/>
          </a:solidFill>
          <a:ln w="12700">
            <a:solidFill>
              <a:srgbClr val="DDD5C5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6281928" y="1783080"/>
            <a:ext cx="2569464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Öğrenciye özel dil hedefi kağıdı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Veliye haftalık görev kartı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İlerleme takibi için basit formlar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2C2C2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Başarıları kutlama ritüeli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</TotalTime>
  <Words>1248</Words>
  <Application>Microsoft Macintosh PowerPoint</Application>
  <PresentationFormat>On-screen Show (16:9)</PresentationFormat>
  <Paragraphs>245</Paragraphs>
  <Slides>23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Georgia</vt:lpstr>
      <vt:lpstr>Georgia Pro</vt:lpstr>
      <vt:lpstr>Lucida Grande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Ebeveynlerle Dil Öğrenme Sürecinin Desteklenmesi</dc:title>
  <dc:subject>PptxGenJS Presentation</dc:subject>
  <dc:creator>Yurtdışı Eğitim Dairesi</dc:creator>
  <cp:lastModifiedBy>Simpe-User</cp:lastModifiedBy>
  <cp:revision>9</cp:revision>
  <dcterms:created xsi:type="dcterms:W3CDTF">2026-04-28T06:13:41Z</dcterms:created>
  <dcterms:modified xsi:type="dcterms:W3CDTF">2026-04-29T08:23:47Z</dcterms:modified>
</cp:coreProperties>
</file>